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EA0C0817-A112-4847-8014-A94B7D2A4EA3}" type="datetime1">
              <a:rPr lang="en-US" smtClean="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8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05224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050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8351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3/23/2020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288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30803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126556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53732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595222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46162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78CE86-875F-4587-BCF6-FA054AFC0D53}" type="datetime1">
              <a:rPr lang="en-US" smtClean="0"/>
              <a:pPr/>
              <a:t>3/23/2020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86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6FA2B21-3FCD-4721-B95C-427943F61125}" type="datetime1">
              <a:rPr lang="en-US" smtClean="0"/>
              <a:t>3/23/2020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4B7E4EF-A1BD-40F4-AB7B-04F084DD991D}"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4756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DF0794-1B86-42B2-B8C7-F60123E6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4"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close up of a logo&#10;&#10;Description automatically generated">
            <a:extLst>
              <a:ext uri="{FF2B5EF4-FFF2-40B4-BE49-F238E27FC236}">
                <a16:creationId xmlns:a16="http://schemas.microsoft.com/office/drawing/2014/main" id="{D18D4D90-09E7-414F-A3FC-047142C5B5A7}"/>
              </a:ext>
            </a:extLst>
          </p:cNvPr>
          <p:cNvPicPr>
            <a:picLocks noChangeAspect="1"/>
          </p:cNvPicPr>
          <p:nvPr/>
        </p:nvPicPr>
        <p:blipFill rotWithShape="1">
          <a:blip r:embed="rId2"/>
          <a:srcRect l="315" r="10796"/>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C5373426-E26E-431D-959C-5DB96C0B6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1238442"/>
            <a:ext cx="3635926" cy="4355751"/>
          </a:xfrm>
          <a:prstGeom prst="rect">
            <a:avLst/>
          </a:prstGeom>
          <a:solidFill>
            <a:srgbClr val="00000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FB8C61-E6D5-4D59-A70F-680123DC29D9}"/>
              </a:ext>
            </a:extLst>
          </p:cNvPr>
          <p:cNvSpPr>
            <a:spLocks noGrp="1"/>
          </p:cNvSpPr>
          <p:nvPr>
            <p:ph type="ctrTitle"/>
          </p:nvPr>
        </p:nvSpPr>
        <p:spPr>
          <a:xfrm>
            <a:off x="853439" y="1475234"/>
            <a:ext cx="3214307" cy="2901694"/>
          </a:xfrm>
        </p:spPr>
        <p:txBody>
          <a:bodyPr anchor="b">
            <a:normAutofit/>
          </a:bodyPr>
          <a:lstStyle/>
          <a:p>
            <a:r>
              <a:rPr lang="en-US" sz="4000">
                <a:solidFill>
                  <a:srgbClr val="FFFFFF"/>
                </a:solidFill>
              </a:rPr>
              <a:t>Cultural Critique Argument Essay</a:t>
            </a:r>
          </a:p>
        </p:txBody>
      </p:sp>
      <p:sp>
        <p:nvSpPr>
          <p:cNvPr id="3" name="Subtitle 2">
            <a:extLst>
              <a:ext uri="{FF2B5EF4-FFF2-40B4-BE49-F238E27FC236}">
                <a16:creationId xmlns:a16="http://schemas.microsoft.com/office/drawing/2014/main" id="{57EE43CC-0E0D-49C5-812D-0E20BC4B19C6}"/>
              </a:ext>
            </a:extLst>
          </p:cNvPr>
          <p:cNvSpPr>
            <a:spLocks noGrp="1"/>
          </p:cNvSpPr>
          <p:nvPr>
            <p:ph type="subTitle" idx="1"/>
          </p:nvPr>
        </p:nvSpPr>
        <p:spPr>
          <a:xfrm>
            <a:off x="853440" y="4608576"/>
            <a:ext cx="3205640" cy="774186"/>
          </a:xfrm>
        </p:spPr>
        <p:txBody>
          <a:bodyPr anchor="t">
            <a:normAutofit/>
          </a:bodyPr>
          <a:lstStyle/>
          <a:p>
            <a:pPr algn="r">
              <a:spcAft>
                <a:spcPts val="600"/>
              </a:spcAft>
            </a:pPr>
            <a:r>
              <a:rPr lang="en-US" sz="1600">
                <a:solidFill>
                  <a:srgbClr val="FFFFFF"/>
                </a:solidFill>
              </a:rPr>
              <a:t>A Basic Overview</a:t>
            </a:r>
          </a:p>
        </p:txBody>
      </p:sp>
      <p:cxnSp>
        <p:nvCxnSpPr>
          <p:cNvPr id="13" name="Straight Connector 12">
            <a:extLst>
              <a:ext uri="{FF2B5EF4-FFF2-40B4-BE49-F238E27FC236}">
                <a16:creationId xmlns:a16="http://schemas.microsoft.com/office/drawing/2014/main" id="{96D07482-83A3-4451-943C-B46961082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65829" y="4508519"/>
            <a:ext cx="2926080" cy="0"/>
          </a:xfrm>
          <a:prstGeom prst="line">
            <a:avLst/>
          </a:prstGeom>
          <a:ln w="19050">
            <a:solidFill>
              <a:srgbClr val="FAC2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6940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D083C-242F-47C0-BF0B-61514C98FD37}"/>
              </a:ext>
            </a:extLst>
          </p:cNvPr>
          <p:cNvSpPr>
            <a:spLocks noGrp="1"/>
          </p:cNvSpPr>
          <p:nvPr>
            <p:ph type="title"/>
          </p:nvPr>
        </p:nvSpPr>
        <p:spPr/>
        <p:txBody>
          <a:bodyPr>
            <a:normAutofit/>
          </a:bodyPr>
          <a:lstStyle/>
          <a:p>
            <a:pPr algn="ctr"/>
            <a:r>
              <a:rPr lang="en-US" dirty="0"/>
              <a:t>Quick Overview: Old and New</a:t>
            </a:r>
          </a:p>
        </p:txBody>
      </p:sp>
      <p:graphicFrame>
        <p:nvGraphicFramePr>
          <p:cNvPr id="4" name="Table 4">
            <a:extLst>
              <a:ext uri="{FF2B5EF4-FFF2-40B4-BE49-F238E27FC236}">
                <a16:creationId xmlns:a16="http://schemas.microsoft.com/office/drawing/2014/main" id="{96E79FCF-4CD5-4219-BF7E-B7C4A3E6E042}"/>
              </a:ext>
            </a:extLst>
          </p:cNvPr>
          <p:cNvGraphicFramePr>
            <a:graphicFrameLocks noGrp="1"/>
          </p:cNvGraphicFramePr>
          <p:nvPr>
            <p:ph idx="1"/>
            <p:extLst>
              <p:ext uri="{D42A27DB-BD31-4B8C-83A1-F6EECF244321}">
                <p14:modId xmlns:p14="http://schemas.microsoft.com/office/powerpoint/2010/main" val="2556641038"/>
              </p:ext>
            </p:extLst>
          </p:nvPr>
        </p:nvGraphicFramePr>
        <p:xfrm>
          <a:off x="1284774" y="2310063"/>
          <a:ext cx="9622452" cy="3725614"/>
        </p:xfrm>
        <a:graphic>
          <a:graphicData uri="http://schemas.openxmlformats.org/drawingml/2006/table">
            <a:tbl>
              <a:tblPr firstRow="1" bandRow="1">
                <a:tableStyleId>{5C22544A-7EE6-4342-B048-85BDC9FD1C3A}</a:tableStyleId>
              </a:tblPr>
              <a:tblGrid>
                <a:gridCol w="4765318">
                  <a:extLst>
                    <a:ext uri="{9D8B030D-6E8A-4147-A177-3AD203B41FA5}">
                      <a16:colId xmlns:a16="http://schemas.microsoft.com/office/drawing/2014/main" val="4149622023"/>
                    </a:ext>
                  </a:extLst>
                </a:gridCol>
                <a:gridCol w="4857134">
                  <a:extLst>
                    <a:ext uri="{9D8B030D-6E8A-4147-A177-3AD203B41FA5}">
                      <a16:colId xmlns:a16="http://schemas.microsoft.com/office/drawing/2014/main" val="3748638906"/>
                    </a:ext>
                  </a:extLst>
                </a:gridCol>
              </a:tblGrid>
              <a:tr h="381226">
                <a:tc>
                  <a:txBody>
                    <a:bodyPr/>
                    <a:lstStyle/>
                    <a:p>
                      <a:pPr algn="ctr"/>
                      <a:r>
                        <a:rPr lang="en-US" sz="1700"/>
                        <a:t>What’s Similar to Previous Essays</a:t>
                      </a:r>
                    </a:p>
                  </a:txBody>
                  <a:tcPr marL="86642" marR="86642" marT="43321" marB="43321"/>
                </a:tc>
                <a:tc>
                  <a:txBody>
                    <a:bodyPr/>
                    <a:lstStyle/>
                    <a:p>
                      <a:pPr algn="ctr"/>
                      <a:r>
                        <a:rPr lang="en-US" sz="1700"/>
                        <a:t>What’s Different from Previous Essays</a:t>
                      </a:r>
                    </a:p>
                  </a:txBody>
                  <a:tcPr marL="86642" marR="86642" marT="43321" marB="43321"/>
                </a:tc>
                <a:extLst>
                  <a:ext uri="{0D108BD9-81ED-4DB2-BD59-A6C34878D82A}">
                    <a16:rowId xmlns:a16="http://schemas.microsoft.com/office/drawing/2014/main" val="735203706"/>
                  </a:ext>
                </a:extLst>
              </a:tr>
              <a:tr h="901079">
                <a:tc>
                  <a:txBody>
                    <a:bodyPr/>
                    <a:lstStyle/>
                    <a:p>
                      <a:r>
                        <a:rPr lang="en-US" sz="1700"/>
                        <a:t>We will be doing a lot of </a:t>
                      </a:r>
                      <a:r>
                        <a:rPr lang="en-US" sz="1700" b="1"/>
                        <a:t>analysis</a:t>
                      </a:r>
                      <a:r>
                        <a:rPr lang="en-US" sz="1700"/>
                        <a:t> of your primary source (movie, book, album, TV show, video game, ???)</a:t>
                      </a:r>
                    </a:p>
                  </a:txBody>
                  <a:tcPr marL="86642" marR="86642" marT="43321" marB="43321"/>
                </a:tc>
                <a:tc>
                  <a:txBody>
                    <a:bodyPr/>
                    <a:lstStyle/>
                    <a:p>
                      <a:r>
                        <a:rPr lang="en-US" sz="1700"/>
                        <a:t>We will be adding secondary sources for support and to enter into a </a:t>
                      </a:r>
                      <a:r>
                        <a:rPr lang="en-US" sz="1700" i="1"/>
                        <a:t>conversation</a:t>
                      </a:r>
                      <a:r>
                        <a:rPr lang="en-US" sz="1700"/>
                        <a:t> with other thinkers</a:t>
                      </a:r>
                    </a:p>
                  </a:txBody>
                  <a:tcPr marL="86642" marR="86642" marT="43321" marB="43321"/>
                </a:tc>
                <a:extLst>
                  <a:ext uri="{0D108BD9-81ED-4DB2-BD59-A6C34878D82A}">
                    <a16:rowId xmlns:a16="http://schemas.microsoft.com/office/drawing/2014/main" val="2798115576"/>
                  </a:ext>
                </a:extLst>
              </a:tr>
              <a:tr h="1161005">
                <a:tc>
                  <a:txBody>
                    <a:bodyPr/>
                    <a:lstStyle/>
                    <a:p>
                      <a:r>
                        <a:rPr lang="en-US" sz="1700"/>
                        <a:t>We will still use our analytical skills to answer the question “What message is this sending?”</a:t>
                      </a:r>
                    </a:p>
                  </a:txBody>
                  <a:tcPr marL="86642" marR="86642" marT="43321" marB="43321"/>
                </a:tc>
                <a:tc>
                  <a:txBody>
                    <a:bodyPr/>
                    <a:lstStyle/>
                    <a:p>
                      <a:r>
                        <a:rPr lang="en-US" sz="1700" dirty="0"/>
                        <a:t>We will be allowed to make value judgements as we go—the argument is broader, you can say what is good or bad, you can go </a:t>
                      </a:r>
                      <a:r>
                        <a:rPr lang="en-US" sz="1700" i="1" dirty="0"/>
                        <a:t>beyond</a:t>
                      </a:r>
                      <a:r>
                        <a:rPr lang="en-US" sz="1700" i="0" dirty="0"/>
                        <a:t> the primary source</a:t>
                      </a:r>
                      <a:endParaRPr lang="en-US" sz="1700" dirty="0"/>
                    </a:p>
                  </a:txBody>
                  <a:tcPr marL="86642" marR="86642" marT="43321" marB="43321"/>
                </a:tc>
                <a:extLst>
                  <a:ext uri="{0D108BD9-81ED-4DB2-BD59-A6C34878D82A}">
                    <a16:rowId xmlns:a16="http://schemas.microsoft.com/office/drawing/2014/main" val="3175534260"/>
                  </a:ext>
                </a:extLst>
              </a:tr>
              <a:tr h="641152">
                <a:tc>
                  <a:txBody>
                    <a:bodyPr/>
                    <a:lstStyle/>
                    <a:p>
                      <a:r>
                        <a:rPr lang="en-US" sz="1700"/>
                        <a:t>We will be using logic and detailed evidence for support</a:t>
                      </a:r>
                    </a:p>
                  </a:txBody>
                  <a:tcPr marL="86642" marR="86642" marT="43321" marB="43321"/>
                </a:tc>
                <a:tc>
                  <a:txBody>
                    <a:bodyPr/>
                    <a:lstStyle/>
                    <a:p>
                      <a:r>
                        <a:rPr lang="en-US" sz="1700"/>
                        <a:t>It will be longer (5 pages minimum)</a:t>
                      </a:r>
                    </a:p>
                  </a:txBody>
                  <a:tcPr marL="86642" marR="86642" marT="43321" marB="43321"/>
                </a:tc>
                <a:extLst>
                  <a:ext uri="{0D108BD9-81ED-4DB2-BD59-A6C34878D82A}">
                    <a16:rowId xmlns:a16="http://schemas.microsoft.com/office/drawing/2014/main" val="2192518236"/>
                  </a:ext>
                </a:extLst>
              </a:tr>
              <a:tr h="641152">
                <a:tc>
                  <a:txBody>
                    <a:bodyPr/>
                    <a:lstStyle/>
                    <a:p>
                      <a:r>
                        <a:rPr lang="en-US" sz="1700"/>
                        <a:t>The essay centers around YOUR argument</a:t>
                      </a:r>
                    </a:p>
                  </a:txBody>
                  <a:tcPr marL="86642" marR="86642" marT="43321" marB="43321"/>
                </a:tc>
                <a:tc>
                  <a:txBody>
                    <a:bodyPr/>
                    <a:lstStyle/>
                    <a:p>
                      <a:r>
                        <a:rPr lang="en-US" sz="1700"/>
                        <a:t>You will likely need in-text citations, as we use a variety of sources</a:t>
                      </a:r>
                    </a:p>
                  </a:txBody>
                  <a:tcPr marL="86642" marR="86642" marT="43321" marB="43321"/>
                </a:tc>
                <a:extLst>
                  <a:ext uri="{0D108BD9-81ED-4DB2-BD59-A6C34878D82A}">
                    <a16:rowId xmlns:a16="http://schemas.microsoft.com/office/drawing/2014/main" val="2392975015"/>
                  </a:ext>
                </a:extLst>
              </a:tr>
            </a:tbl>
          </a:graphicData>
        </a:graphic>
      </p:graphicFrame>
    </p:spTree>
    <p:extLst>
      <p:ext uri="{BB962C8B-B14F-4D97-AF65-F5344CB8AC3E}">
        <p14:creationId xmlns:p14="http://schemas.microsoft.com/office/powerpoint/2010/main" val="146981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0D7D2-7B2B-4957-97A4-065A05BDFB7C}"/>
              </a:ext>
            </a:extLst>
          </p:cNvPr>
          <p:cNvSpPr>
            <a:spLocks noGrp="1"/>
          </p:cNvSpPr>
          <p:nvPr>
            <p:ph type="title"/>
          </p:nvPr>
        </p:nvSpPr>
        <p:spPr>
          <a:xfrm>
            <a:off x="1024128" y="585216"/>
            <a:ext cx="4732244" cy="1499616"/>
          </a:xfrm>
        </p:spPr>
        <p:txBody>
          <a:bodyPr>
            <a:normAutofit/>
          </a:bodyPr>
          <a:lstStyle/>
          <a:p>
            <a:r>
              <a:rPr lang="en-US" sz="4300"/>
              <a:t>Topic Example: Based on Former Student Essay</a:t>
            </a:r>
          </a:p>
        </p:txBody>
      </p:sp>
      <p:sp>
        <p:nvSpPr>
          <p:cNvPr id="3" name="Content Placeholder 2">
            <a:extLst>
              <a:ext uri="{FF2B5EF4-FFF2-40B4-BE49-F238E27FC236}">
                <a16:creationId xmlns:a16="http://schemas.microsoft.com/office/drawing/2014/main" id="{0DC9AD96-AC11-4846-81AC-C0371BD2F447}"/>
              </a:ext>
            </a:extLst>
          </p:cNvPr>
          <p:cNvSpPr>
            <a:spLocks noGrp="1"/>
          </p:cNvSpPr>
          <p:nvPr>
            <p:ph idx="1"/>
          </p:nvPr>
        </p:nvSpPr>
        <p:spPr>
          <a:xfrm>
            <a:off x="1024129" y="2286000"/>
            <a:ext cx="4656236" cy="4023360"/>
          </a:xfrm>
        </p:spPr>
        <p:txBody>
          <a:bodyPr>
            <a:normAutofit/>
          </a:bodyPr>
          <a:lstStyle/>
          <a:p>
            <a:pPr marL="457200" indent="-457200">
              <a:buFont typeface="+mj-lt"/>
              <a:buAutoNum type="arabicPeriod"/>
            </a:pPr>
            <a:r>
              <a:rPr lang="en-US" sz="2000" dirty="0"/>
              <a:t>A student was interested in writing about the TV show </a:t>
            </a:r>
            <a:r>
              <a:rPr lang="en-US" sz="2000" i="1" dirty="0"/>
              <a:t>Modern Family; </a:t>
            </a:r>
            <a:r>
              <a:rPr lang="en-US" sz="2000" dirty="0"/>
              <a:t>she had watched the show and liked it, but had a sense that it was sending a particular message about gender.</a:t>
            </a:r>
          </a:p>
          <a:p>
            <a:pPr marL="457200" indent="-457200">
              <a:buFont typeface="+mj-lt"/>
              <a:buAutoNum type="arabicPeriod"/>
            </a:pPr>
            <a:endParaRPr lang="en-US" sz="2000" dirty="0"/>
          </a:p>
          <a:p>
            <a:pPr marL="457200" indent="-457200">
              <a:buFont typeface="+mj-lt"/>
              <a:buAutoNum type="arabicPeriod"/>
            </a:pPr>
            <a:endParaRPr lang="en-US" sz="2000" dirty="0"/>
          </a:p>
          <a:p>
            <a:pPr marL="457200" indent="-457200">
              <a:buFont typeface="+mj-lt"/>
              <a:buAutoNum type="arabicPeriod"/>
            </a:pPr>
            <a:r>
              <a:rPr lang="en-US" sz="2000" dirty="0"/>
              <a:t>She re-watched a few episodes and took copious notes on dialogue, setting, acting, plot, and even the way the show was shot (camera angles)</a:t>
            </a:r>
          </a:p>
          <a:p>
            <a:pPr marL="457200" indent="-457200">
              <a:buFont typeface="+mj-lt"/>
              <a:buAutoNum type="arabicPeriod"/>
            </a:pPr>
            <a:endParaRPr lang="en-US" sz="2000" dirty="0"/>
          </a:p>
        </p:txBody>
      </p:sp>
      <p:sp>
        <p:nvSpPr>
          <p:cNvPr id="71" name="Rectangle 70">
            <a:extLst>
              <a:ext uri="{FF2B5EF4-FFF2-40B4-BE49-F238E27FC236}">
                <a16:creationId xmlns:a16="http://schemas.microsoft.com/office/drawing/2014/main" id="{9D431EF2-5A31-4C05-AA3E-4580F5534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3275" y="0"/>
            <a:ext cx="610545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67678399-6817-4845-9B59-E82951B0B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09" y="321731"/>
            <a:ext cx="3932506" cy="366223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modern family">
            <a:extLst>
              <a:ext uri="{FF2B5EF4-FFF2-40B4-BE49-F238E27FC236}">
                <a16:creationId xmlns:a16="http://schemas.microsoft.com/office/drawing/2014/main" id="{08A182CB-4E0A-470F-ACF0-4865D4F87C4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5496" y="484068"/>
            <a:ext cx="2411531" cy="333756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B044E73A-9DB7-46CD-9B4D-9DE9FB5E6E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09128" y="321732"/>
            <a:ext cx="1352695" cy="3668542"/>
          </a:xfrm>
          <a:prstGeom prst="rect">
            <a:avLst/>
          </a:prstGeom>
          <a:solidFill>
            <a:srgbClr val="FFFFFF">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F8057F48-2FD4-4DD3-B887-FEE2B44759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08" y="4157447"/>
            <a:ext cx="2104750" cy="2312282"/>
          </a:xfrm>
          <a:prstGeom prst="rect">
            <a:avLst/>
          </a:prstGeom>
          <a:solidFill>
            <a:schemeClr val="accent2">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7A4469D8-5936-48B8-AF0C-37FF2AEE29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0625" y="4157447"/>
            <a:ext cx="3206709" cy="231228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Clipboard">
            <a:extLst>
              <a:ext uri="{FF2B5EF4-FFF2-40B4-BE49-F238E27FC236}">
                <a16:creationId xmlns:a16="http://schemas.microsoft.com/office/drawing/2014/main" id="{43601C20-3DE4-4573-9D70-23A3D9111A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81855" y="4321464"/>
            <a:ext cx="1984248" cy="1984248"/>
          </a:xfrm>
          <a:prstGeom prst="rect">
            <a:avLst/>
          </a:prstGeom>
        </p:spPr>
      </p:pic>
    </p:spTree>
    <p:extLst>
      <p:ext uri="{BB962C8B-B14F-4D97-AF65-F5344CB8AC3E}">
        <p14:creationId xmlns:p14="http://schemas.microsoft.com/office/powerpoint/2010/main" val="241532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1E55C-DCF5-466F-BD69-57505EBEEEFA}"/>
              </a:ext>
            </a:extLst>
          </p:cNvPr>
          <p:cNvSpPr>
            <a:spLocks noGrp="1"/>
          </p:cNvSpPr>
          <p:nvPr>
            <p:ph type="title"/>
          </p:nvPr>
        </p:nvSpPr>
        <p:spPr>
          <a:xfrm>
            <a:off x="1024128" y="585216"/>
            <a:ext cx="9720072" cy="1499616"/>
          </a:xfrm>
        </p:spPr>
        <p:txBody>
          <a:bodyPr>
            <a:normAutofit/>
          </a:bodyPr>
          <a:lstStyle/>
          <a:p>
            <a:r>
              <a:rPr lang="en-US" dirty="0"/>
              <a:t>Topic Example</a:t>
            </a:r>
          </a:p>
        </p:txBody>
      </p:sp>
      <p:pic>
        <p:nvPicPr>
          <p:cNvPr id="5" name="Graphic 4" descr="Lightbulb and gear">
            <a:extLst>
              <a:ext uri="{FF2B5EF4-FFF2-40B4-BE49-F238E27FC236}">
                <a16:creationId xmlns:a16="http://schemas.microsoft.com/office/drawing/2014/main" id="{DC1B7C6B-FD23-44C4-9702-9BEAFB6248F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7504" y="2386051"/>
            <a:ext cx="3448851" cy="3448851"/>
          </a:xfrm>
          <a:prstGeom prst="rect">
            <a:avLst/>
          </a:prstGeom>
        </p:spPr>
      </p:pic>
      <p:sp>
        <p:nvSpPr>
          <p:cNvPr id="3" name="Content Placeholder 2">
            <a:extLst>
              <a:ext uri="{FF2B5EF4-FFF2-40B4-BE49-F238E27FC236}">
                <a16:creationId xmlns:a16="http://schemas.microsoft.com/office/drawing/2014/main" id="{067AFF52-5852-48B9-9469-5F1C2EC498F6}"/>
              </a:ext>
            </a:extLst>
          </p:cNvPr>
          <p:cNvSpPr>
            <a:spLocks noGrp="1"/>
          </p:cNvSpPr>
          <p:nvPr>
            <p:ph idx="1"/>
          </p:nvPr>
        </p:nvSpPr>
        <p:spPr>
          <a:xfrm>
            <a:off x="5063613" y="2286000"/>
            <a:ext cx="5680587" cy="4023360"/>
          </a:xfrm>
        </p:spPr>
        <p:txBody>
          <a:bodyPr>
            <a:normAutofit/>
          </a:bodyPr>
          <a:lstStyle/>
          <a:p>
            <a:pPr marL="457200" indent="-457200">
              <a:buFont typeface="+mj-lt"/>
              <a:buAutoNum type="arabicPeriod" startAt="3"/>
            </a:pPr>
            <a:r>
              <a:rPr lang="en-US" sz="1700" dirty="0"/>
              <a:t>The student concluded, based on her details, that the show was sending the message that families worked better if women did not work outside of the home. She realized she thought that was a harmful message to send, and that it went against most people’s ideas about the show being “progressive.”</a:t>
            </a:r>
          </a:p>
          <a:p>
            <a:pPr marL="457200" indent="-457200">
              <a:buFont typeface="+mj-lt"/>
              <a:buAutoNum type="arabicPeriod" startAt="3"/>
            </a:pPr>
            <a:endParaRPr lang="en-US" sz="1700" dirty="0"/>
          </a:p>
          <a:p>
            <a:pPr marL="457200" indent="-457200">
              <a:buFont typeface="+mj-lt"/>
              <a:buAutoNum type="arabicPeriod" startAt="3"/>
            </a:pPr>
            <a:endParaRPr lang="en-US" sz="1700" dirty="0"/>
          </a:p>
          <a:p>
            <a:pPr marL="457200" indent="-457200">
              <a:buFont typeface="+mj-lt"/>
              <a:buAutoNum type="arabicPeriod" startAt="3"/>
            </a:pPr>
            <a:r>
              <a:rPr lang="en-US" sz="1700" dirty="0"/>
              <a:t>So she formulated this thesis: </a:t>
            </a:r>
            <a:r>
              <a:rPr lang="en-US" sz="1700" b="1" dirty="0">
                <a:solidFill>
                  <a:schemeClr val="accent1"/>
                </a:solidFill>
              </a:rPr>
              <a:t>“While many think </a:t>
            </a:r>
            <a:r>
              <a:rPr lang="en-US" sz="1700" b="1" i="1" dirty="0">
                <a:solidFill>
                  <a:schemeClr val="accent1"/>
                </a:solidFill>
              </a:rPr>
              <a:t>Modern Family</a:t>
            </a:r>
            <a:r>
              <a:rPr lang="en-US" sz="1700" b="1" dirty="0">
                <a:solidFill>
                  <a:schemeClr val="accent1"/>
                </a:solidFill>
              </a:rPr>
              <a:t> celebrates diversity and nontraditional families, it actually sends the regressive message that families function better when women stay home.”</a:t>
            </a:r>
          </a:p>
          <a:p>
            <a:pPr marL="457200" indent="-457200">
              <a:buFont typeface="+mj-lt"/>
              <a:buAutoNum type="arabicPeriod" startAt="3"/>
            </a:pPr>
            <a:endParaRPr lang="en-US" sz="1700" dirty="0"/>
          </a:p>
        </p:txBody>
      </p:sp>
    </p:spTree>
    <p:extLst>
      <p:ext uri="{BB962C8B-B14F-4D97-AF65-F5344CB8AC3E}">
        <p14:creationId xmlns:p14="http://schemas.microsoft.com/office/powerpoint/2010/main" val="4083072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C5884-E8CB-4B17-89F8-A9B87BAD49B9}"/>
              </a:ext>
            </a:extLst>
          </p:cNvPr>
          <p:cNvSpPr>
            <a:spLocks noGrp="1"/>
          </p:cNvSpPr>
          <p:nvPr>
            <p:ph type="title"/>
          </p:nvPr>
        </p:nvSpPr>
        <p:spPr>
          <a:xfrm>
            <a:off x="1024128" y="585216"/>
            <a:ext cx="4732244" cy="1499616"/>
          </a:xfrm>
        </p:spPr>
        <p:txBody>
          <a:bodyPr>
            <a:normAutofit/>
          </a:bodyPr>
          <a:lstStyle/>
          <a:p>
            <a:r>
              <a:rPr lang="en-US"/>
              <a:t>Topic Example</a:t>
            </a:r>
            <a:endParaRPr lang="en-US" dirty="0"/>
          </a:p>
        </p:txBody>
      </p:sp>
      <p:sp>
        <p:nvSpPr>
          <p:cNvPr id="3" name="Content Placeholder 2">
            <a:extLst>
              <a:ext uri="{FF2B5EF4-FFF2-40B4-BE49-F238E27FC236}">
                <a16:creationId xmlns:a16="http://schemas.microsoft.com/office/drawing/2014/main" id="{12D87680-D6E4-473D-B996-3D13051A5B86}"/>
              </a:ext>
            </a:extLst>
          </p:cNvPr>
          <p:cNvSpPr>
            <a:spLocks noGrp="1"/>
          </p:cNvSpPr>
          <p:nvPr>
            <p:ph idx="1"/>
          </p:nvPr>
        </p:nvSpPr>
        <p:spPr>
          <a:xfrm>
            <a:off x="1024129" y="2286000"/>
            <a:ext cx="4656236" cy="4023360"/>
          </a:xfrm>
        </p:spPr>
        <p:txBody>
          <a:bodyPr>
            <a:normAutofit/>
          </a:bodyPr>
          <a:lstStyle/>
          <a:p>
            <a:pPr marL="457200" indent="-457200">
              <a:buFont typeface="+mj-lt"/>
              <a:buAutoNum type="arabicPeriod" startAt="5"/>
            </a:pPr>
            <a:r>
              <a:rPr lang="en-US" sz="1700" dirty="0"/>
              <a:t>She collected her evidence and created an outline for all of her claims. She wrote about four solid pages of her own analysis of the show, convincing people that it </a:t>
            </a:r>
            <a:r>
              <a:rPr lang="en-US" sz="1700" i="1" dirty="0"/>
              <a:t>was </a:t>
            </a:r>
            <a:r>
              <a:rPr lang="en-US" sz="1700" dirty="0"/>
              <a:t>sending that message, and also including </a:t>
            </a:r>
            <a:r>
              <a:rPr lang="en-US" sz="1700" i="1" dirty="0"/>
              <a:t>why </a:t>
            </a:r>
            <a:r>
              <a:rPr lang="en-US" sz="1700" dirty="0"/>
              <a:t>she felt this was a problem.</a:t>
            </a:r>
          </a:p>
          <a:p>
            <a:pPr marL="457200" lvl="0" indent="-457200">
              <a:buClr>
                <a:srgbClr val="1CADE4"/>
              </a:buClr>
              <a:buFont typeface="+mj-lt"/>
              <a:buAutoNum type="arabicPeriod" startAt="5"/>
            </a:pPr>
            <a:r>
              <a:rPr lang="en-US" sz="1700" dirty="0"/>
              <a:t>Then—and only then—she looked into secondary sources. She found a review of the show that disagreed with her, and used it in an opposing view paragraph. She found another source that wasn’t about </a:t>
            </a:r>
            <a:r>
              <a:rPr lang="en-US" sz="1700" i="1" dirty="0"/>
              <a:t>Modern Family</a:t>
            </a:r>
            <a:r>
              <a:rPr lang="en-US" sz="1700" dirty="0"/>
              <a:t>, but agreed with her about the problems of portraying women as “domestic.” She integrated that as part of her support in the paper. </a:t>
            </a:r>
          </a:p>
          <a:p>
            <a:pPr marL="0" indent="0">
              <a:buNone/>
            </a:pPr>
            <a:endParaRPr lang="en-US" sz="1700" dirty="0"/>
          </a:p>
        </p:txBody>
      </p:sp>
      <p:sp>
        <p:nvSpPr>
          <p:cNvPr id="21" name="Rectangle 11">
            <a:extLst>
              <a:ext uri="{FF2B5EF4-FFF2-40B4-BE49-F238E27FC236}">
                <a16:creationId xmlns:a16="http://schemas.microsoft.com/office/drawing/2014/main" id="{9D431EF2-5A31-4C05-AA3E-4580F5534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3275" y="0"/>
            <a:ext cx="610545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67678399-6817-4845-9B59-E82951B0B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09" y="321731"/>
            <a:ext cx="3932506" cy="366223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List">
            <a:extLst>
              <a:ext uri="{FF2B5EF4-FFF2-40B4-BE49-F238E27FC236}">
                <a16:creationId xmlns:a16="http://schemas.microsoft.com/office/drawing/2014/main" id="{6A116A04-8152-470C-9BCD-09F38E2A06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02482" y="484068"/>
            <a:ext cx="3337560" cy="3337560"/>
          </a:xfrm>
          <a:prstGeom prst="rect">
            <a:avLst/>
          </a:prstGeom>
        </p:spPr>
      </p:pic>
      <p:sp>
        <p:nvSpPr>
          <p:cNvPr id="23" name="Rectangle 15">
            <a:extLst>
              <a:ext uri="{FF2B5EF4-FFF2-40B4-BE49-F238E27FC236}">
                <a16:creationId xmlns:a16="http://schemas.microsoft.com/office/drawing/2014/main" id="{B044E73A-9DB7-46CD-9B4D-9DE9FB5E6E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09128" y="321732"/>
            <a:ext cx="1352695" cy="3668542"/>
          </a:xfrm>
          <a:prstGeom prst="rect">
            <a:avLst/>
          </a:prstGeom>
          <a:solidFill>
            <a:srgbClr val="FFFFFF">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7">
            <a:extLst>
              <a:ext uri="{FF2B5EF4-FFF2-40B4-BE49-F238E27FC236}">
                <a16:creationId xmlns:a16="http://schemas.microsoft.com/office/drawing/2014/main" id="{F8057F48-2FD4-4DD3-B887-FEE2B44759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5008" y="4157447"/>
            <a:ext cx="2104750" cy="2312282"/>
          </a:xfrm>
          <a:prstGeom prst="rect">
            <a:avLst/>
          </a:prstGeom>
          <a:solidFill>
            <a:schemeClr val="accent2">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A4469D8-5936-48B8-AF0C-37FF2AEE29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0625" y="4157447"/>
            <a:ext cx="3206709" cy="231228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Quotes">
            <a:extLst>
              <a:ext uri="{FF2B5EF4-FFF2-40B4-BE49-F238E27FC236}">
                <a16:creationId xmlns:a16="http://schemas.microsoft.com/office/drawing/2014/main" id="{CD064E6B-15C0-4C53-82CC-09A4B7873E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81855" y="4321464"/>
            <a:ext cx="1984248" cy="1984248"/>
          </a:xfrm>
          <a:prstGeom prst="rect">
            <a:avLst/>
          </a:prstGeom>
        </p:spPr>
      </p:pic>
    </p:spTree>
    <p:extLst>
      <p:ext uri="{BB962C8B-B14F-4D97-AF65-F5344CB8AC3E}">
        <p14:creationId xmlns:p14="http://schemas.microsoft.com/office/powerpoint/2010/main" val="494299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01C080-6B3A-4B26-920F-8E9E004D8880}"/>
              </a:ext>
            </a:extLst>
          </p:cNvPr>
          <p:cNvSpPr txBox="1"/>
          <p:nvPr/>
        </p:nvSpPr>
        <p:spPr>
          <a:xfrm flipH="1">
            <a:off x="3154017" y="2705725"/>
            <a:ext cx="5883965" cy="1446550"/>
          </a:xfrm>
          <a:prstGeom prst="rect">
            <a:avLst/>
          </a:prstGeom>
          <a:noFill/>
        </p:spPr>
        <p:txBody>
          <a:bodyPr wrap="square" rtlCol="0">
            <a:spAutoFit/>
          </a:bodyPr>
          <a:lstStyle/>
          <a:p>
            <a:r>
              <a:rPr lang="en-US" sz="8800" dirty="0">
                <a:solidFill>
                  <a:schemeClr val="accent5"/>
                </a:solidFill>
              </a:rPr>
              <a:t>YOUR TURN!</a:t>
            </a:r>
          </a:p>
        </p:txBody>
      </p:sp>
    </p:spTree>
    <p:extLst>
      <p:ext uri="{BB962C8B-B14F-4D97-AF65-F5344CB8AC3E}">
        <p14:creationId xmlns:p14="http://schemas.microsoft.com/office/powerpoint/2010/main" val="44634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8F77C-34E3-46BF-9EB8-5D173DC7CBB9}"/>
              </a:ext>
            </a:extLst>
          </p:cNvPr>
          <p:cNvSpPr>
            <a:spLocks noGrp="1"/>
          </p:cNvSpPr>
          <p:nvPr>
            <p:ph type="title"/>
          </p:nvPr>
        </p:nvSpPr>
        <p:spPr>
          <a:xfrm>
            <a:off x="1024128" y="585216"/>
            <a:ext cx="5902061" cy="1499616"/>
          </a:xfrm>
        </p:spPr>
        <p:txBody>
          <a:bodyPr>
            <a:normAutofit/>
          </a:bodyPr>
          <a:lstStyle/>
          <a:p>
            <a:r>
              <a:rPr lang="en-US" dirty="0"/>
              <a:t>What Should you Pick?</a:t>
            </a:r>
          </a:p>
        </p:txBody>
      </p:sp>
      <p:sp>
        <p:nvSpPr>
          <p:cNvPr id="3" name="Content Placeholder 2">
            <a:extLst>
              <a:ext uri="{FF2B5EF4-FFF2-40B4-BE49-F238E27FC236}">
                <a16:creationId xmlns:a16="http://schemas.microsoft.com/office/drawing/2014/main" id="{6FB293D7-7650-455B-A938-3B193574143F}"/>
              </a:ext>
            </a:extLst>
          </p:cNvPr>
          <p:cNvSpPr>
            <a:spLocks noGrp="1"/>
          </p:cNvSpPr>
          <p:nvPr>
            <p:ph idx="1"/>
          </p:nvPr>
        </p:nvSpPr>
        <p:spPr>
          <a:xfrm>
            <a:off x="1024128" y="2084832"/>
            <a:ext cx="6847663" cy="4448490"/>
          </a:xfrm>
        </p:spPr>
        <p:txBody>
          <a:bodyPr>
            <a:noAutofit/>
          </a:bodyPr>
          <a:lstStyle/>
          <a:p>
            <a:r>
              <a:rPr lang="en-US" sz="2000" dirty="0"/>
              <a:t>Something you have likely already seen, read, watched, played, or listened to; we might not have time to read a new book right now, especially if we’re not sure we want to write about it!</a:t>
            </a:r>
          </a:p>
          <a:p>
            <a:r>
              <a:rPr lang="en-US" sz="2000" dirty="0"/>
              <a:t>Something that is not your “favorite X ever!!” It is difficult to </a:t>
            </a:r>
            <a:r>
              <a:rPr lang="en-US" sz="2000" i="1" dirty="0"/>
              <a:t>analyze</a:t>
            </a:r>
            <a:r>
              <a:rPr lang="en-US" sz="2000" dirty="0"/>
              <a:t> when all we want to do is</a:t>
            </a:r>
            <a:r>
              <a:rPr lang="en-US" sz="2000" i="1" dirty="0"/>
              <a:t> enjoy</a:t>
            </a:r>
            <a:endParaRPr lang="en-US" sz="2000" dirty="0"/>
          </a:p>
          <a:p>
            <a:r>
              <a:rPr lang="en-US" sz="2000" dirty="0"/>
              <a:t>Something that you have immediate access to (especially true in these quarantine times!); you will NEED to take notes and get specific details</a:t>
            </a:r>
          </a:p>
          <a:p>
            <a:r>
              <a:rPr lang="en-US" sz="2000" dirty="0"/>
              <a:t>Something that is CONTROVERSIAL! This is crucial; don’t pick an inspiration movie and tell us it’s inspirational; don’t pick an informative documentary and tell us it’s informative; go for the less popular opinion whenever possible! This is what made the </a:t>
            </a:r>
            <a:r>
              <a:rPr lang="en-US" sz="2000" i="1" dirty="0"/>
              <a:t>Modern Family</a:t>
            </a:r>
            <a:r>
              <a:rPr lang="en-US" sz="2000" dirty="0"/>
              <a:t> analysis more compelling and interesting (see other examples on assignment sheet)</a:t>
            </a:r>
          </a:p>
        </p:txBody>
      </p:sp>
      <p:pic>
        <p:nvPicPr>
          <p:cNvPr id="5" name="Graphic 4" descr="Question mark">
            <a:extLst>
              <a:ext uri="{FF2B5EF4-FFF2-40B4-BE49-F238E27FC236}">
                <a16:creationId xmlns:a16="http://schemas.microsoft.com/office/drawing/2014/main" id="{148430C0-6B45-41DD-809A-2A33489B204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1791" y="1429173"/>
            <a:ext cx="3999654" cy="3999654"/>
          </a:xfrm>
          <a:prstGeom prst="rect">
            <a:avLst/>
          </a:prstGeom>
        </p:spPr>
      </p:pic>
    </p:spTree>
    <p:extLst>
      <p:ext uri="{BB962C8B-B14F-4D97-AF65-F5344CB8AC3E}">
        <p14:creationId xmlns:p14="http://schemas.microsoft.com/office/powerpoint/2010/main" val="759258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2</TotalTime>
  <Words>599</Words>
  <Application>Microsoft Office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Tw Cen MT</vt:lpstr>
      <vt:lpstr>Tw Cen MT Condensed</vt:lpstr>
      <vt:lpstr>Wingdings 3</vt:lpstr>
      <vt:lpstr>Integral</vt:lpstr>
      <vt:lpstr>Cultural Critique Argument Essay</vt:lpstr>
      <vt:lpstr>Quick Overview: Old and New</vt:lpstr>
      <vt:lpstr>Topic Example: Based on Former Student Essay</vt:lpstr>
      <vt:lpstr>Topic Example</vt:lpstr>
      <vt:lpstr>Topic Example</vt:lpstr>
      <vt:lpstr>PowerPoint Presentation</vt:lpstr>
      <vt:lpstr>What Should you Pick?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Critique Argument Essay</dc:title>
  <dc:creator>Rebecca Eggenschwiler</dc:creator>
  <cp:lastModifiedBy>Rebecca Eggenschwiler</cp:lastModifiedBy>
  <cp:revision>1</cp:revision>
  <dcterms:created xsi:type="dcterms:W3CDTF">2020-03-24T15:45:07Z</dcterms:created>
  <dcterms:modified xsi:type="dcterms:W3CDTF">2020-03-24T15:47:22Z</dcterms:modified>
</cp:coreProperties>
</file>